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7" r:id="rId2"/>
    <p:sldId id="268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 marL="514350" indent="-514350">
              <a:buSzPct val="110000"/>
              <a:buFont typeface="Wingdings" panose="05000000000000000000" pitchFamily="2" charset="2"/>
              <a:buChar char="§"/>
              <a:defRPr/>
            </a:lvl1pPr>
            <a:lvl2pPr>
              <a:buSzPct val="110000"/>
              <a:defRPr/>
            </a:lvl2pPr>
            <a:lvl3pPr marL="914400" indent="-228600">
              <a:buSzPct val="110000"/>
              <a:buFont typeface="Arial" panose="020B0604020202020204" pitchFamily="34" charset="0"/>
              <a:buChar char="•"/>
              <a:defRPr/>
            </a:lvl3pPr>
          </a:lstStyle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0A560F-0E17-4B9D-9505-E885805810EC}" type="datetimeFigureOut">
              <a:rPr lang="de-DE" smtClean="0"/>
              <a:pPr/>
              <a:t>17.02.2015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989E577-A1D0-4BBD-9F92-02C48BD9D4E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100000"/>
        <a:buFont typeface="Wingdings" panose="05000000000000000000" pitchFamily="2" charset="2"/>
        <a:buChar char="§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100000"/>
        <a:buFont typeface="Wingdings" panose="05000000000000000000" pitchFamily="2" charset="2"/>
        <a:buChar char="§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Urlaub</a:t>
            </a:r>
            <a:endParaRPr lang="de-DE" u="sng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de-DE" sz="4000" u="sng" dirty="0" smtClean="0"/>
          </a:p>
          <a:p>
            <a:r>
              <a:rPr lang="de-DE" dirty="0" smtClean="0"/>
              <a:t>Grundlagen für den Urlaubplanung bilden</a:t>
            </a:r>
            <a:r>
              <a:rPr lang="de-DE" dirty="0" smtClean="0"/>
              <a:t>:</a:t>
            </a:r>
          </a:p>
          <a:p>
            <a:endParaRPr lang="de-DE" dirty="0" smtClean="0"/>
          </a:p>
          <a:p>
            <a:pPr lvl="1"/>
            <a:r>
              <a:rPr lang="de-DE" dirty="0" smtClean="0"/>
              <a:t>Das </a:t>
            </a:r>
            <a:r>
              <a:rPr lang="de-DE" dirty="0" smtClean="0"/>
              <a:t>Bundesurlaubsgesetz</a:t>
            </a:r>
          </a:p>
          <a:p>
            <a:pPr lvl="1"/>
            <a:endParaRPr lang="de-DE" dirty="0" smtClean="0"/>
          </a:p>
          <a:p>
            <a:pPr lvl="1"/>
            <a:r>
              <a:rPr lang="de-DE" dirty="0" smtClean="0"/>
              <a:t>Auszubildenden – </a:t>
            </a:r>
            <a:r>
              <a:rPr lang="de-DE" dirty="0" smtClean="0"/>
              <a:t>Tarifvertrag</a:t>
            </a:r>
          </a:p>
          <a:p>
            <a:pPr lvl="1"/>
            <a:endParaRPr lang="de-DE" dirty="0" smtClean="0"/>
          </a:p>
          <a:p>
            <a:pPr lvl="1"/>
            <a:r>
              <a:rPr lang="de-DE" dirty="0" smtClean="0"/>
              <a:t>Dienstvereinbarung zur Urlaubsplanung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401639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Im Krankheitsfall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51840" cy="49971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3200" u="sng" dirty="0" smtClean="0"/>
              <a:t>Theorieturnus</a:t>
            </a:r>
          </a:p>
          <a:p>
            <a:r>
              <a:rPr lang="de-DE" sz="3200" b="1" dirty="0" smtClean="0"/>
              <a:t>telefonische </a:t>
            </a:r>
            <a:r>
              <a:rPr lang="de-DE" sz="3200" b="1" dirty="0" smtClean="0"/>
              <a:t>Krankmeldung </a:t>
            </a:r>
            <a:r>
              <a:rPr lang="de-DE" sz="3200" dirty="0" smtClean="0"/>
              <a:t>im Sekretariat des AZG</a:t>
            </a:r>
            <a:r>
              <a:rPr lang="de-DE" sz="3200" b="1" dirty="0" smtClean="0"/>
              <a:t> vor Unterrichtsbeginn</a:t>
            </a:r>
          </a:p>
          <a:p>
            <a:endParaRPr lang="de-DE" sz="3200" b="1" dirty="0"/>
          </a:p>
          <a:p>
            <a:pPr marL="0" indent="0">
              <a:buNone/>
            </a:pPr>
            <a:r>
              <a:rPr lang="de-DE" sz="3200" u="sng" dirty="0" smtClean="0"/>
              <a:t>Praxisturnus</a:t>
            </a:r>
          </a:p>
          <a:p>
            <a:r>
              <a:rPr lang="de-DE" sz="3200" b="1" dirty="0" smtClean="0"/>
              <a:t>Krankmeldung</a:t>
            </a:r>
            <a:r>
              <a:rPr lang="de-DE" sz="3200" dirty="0" smtClean="0"/>
              <a:t> im Einsatzbereich </a:t>
            </a:r>
            <a:r>
              <a:rPr lang="de-DE" sz="3200" b="1" dirty="0" smtClean="0"/>
              <a:t>vor Dienstbeginn</a:t>
            </a:r>
          </a:p>
          <a:p>
            <a:r>
              <a:rPr lang="de-DE" sz="3200" b="1" dirty="0" smtClean="0"/>
              <a:t>Anschließend, </a:t>
            </a:r>
            <a:r>
              <a:rPr lang="de-DE" sz="3200" dirty="0" smtClean="0"/>
              <a:t>unverzüglich, </a:t>
            </a:r>
            <a:r>
              <a:rPr lang="de-DE" dirty="0" smtClean="0"/>
              <a:t>AZG informieren</a:t>
            </a:r>
            <a:r>
              <a:rPr lang="de-DE" sz="3200" b="1" dirty="0" smtClean="0"/>
              <a:t> </a:t>
            </a:r>
            <a:endParaRPr lang="de-DE" sz="3200" b="1" dirty="0" smtClean="0"/>
          </a:p>
          <a:p>
            <a:endParaRPr lang="de-DE" sz="32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05244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Krankmeldung ohne ärztliches Attest </a:t>
            </a:r>
            <a:r>
              <a:rPr lang="de-DE" dirty="0" smtClean="0"/>
              <a:t>(</a:t>
            </a:r>
            <a:r>
              <a:rPr lang="de-DE" dirty="0" smtClean="0"/>
              <a:t>KOS)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556792"/>
            <a:ext cx="8153400" cy="5184576"/>
          </a:xfrm>
        </p:spPr>
        <p:txBody>
          <a:bodyPr>
            <a:normAutofit fontScale="85000" lnSpcReduction="10000"/>
          </a:bodyPr>
          <a:lstStyle/>
          <a:p>
            <a:r>
              <a:rPr lang="de-DE" dirty="0" smtClean="0"/>
              <a:t>eigene </a:t>
            </a:r>
            <a:r>
              <a:rPr lang="de-DE" dirty="0" smtClean="0"/>
              <a:t>Erkrankung ohne ärztliches Attest ist bis zu </a:t>
            </a:r>
            <a:r>
              <a:rPr lang="de-DE" b="1" dirty="0" smtClean="0"/>
              <a:t>3 Tage </a:t>
            </a:r>
            <a:r>
              <a:rPr lang="de-DE" dirty="0" smtClean="0"/>
              <a:t>möglich</a:t>
            </a:r>
          </a:p>
          <a:p>
            <a:r>
              <a:rPr lang="de-DE" dirty="0" smtClean="0"/>
              <a:t>Wochenende zählt mit</a:t>
            </a:r>
          </a:p>
          <a:p>
            <a:endParaRPr lang="de-DE" dirty="0" smtClean="0"/>
          </a:p>
          <a:p>
            <a:pPr marL="0" indent="0">
              <a:buNone/>
            </a:pPr>
            <a:r>
              <a:rPr lang="de-DE" u="sng" dirty="0" smtClean="0"/>
              <a:t>Im </a:t>
            </a:r>
            <a:r>
              <a:rPr lang="de-DE" u="sng" dirty="0"/>
              <a:t>Theorieturnus</a:t>
            </a:r>
          </a:p>
          <a:p>
            <a:r>
              <a:rPr lang="de-DE" b="1" dirty="0" smtClean="0"/>
              <a:t>Am ersten Arbeitstag </a:t>
            </a:r>
            <a:r>
              <a:rPr lang="de-DE" dirty="0" smtClean="0"/>
              <a:t>nach der Erkrankung ist unverzüglich ein KOS Schein korrekt auszufüllen und abzugeben</a:t>
            </a:r>
          </a:p>
          <a:p>
            <a:pPr lvl="1"/>
            <a:r>
              <a:rPr lang="de-DE" dirty="0" smtClean="0"/>
              <a:t>Unterschrift Klassenlehrer</a:t>
            </a:r>
          </a:p>
          <a:p>
            <a:pPr marL="0" indent="0">
              <a:buNone/>
            </a:pPr>
            <a:r>
              <a:rPr lang="de-DE" u="sng" dirty="0" smtClean="0"/>
              <a:t>Im Praxisturnus</a:t>
            </a:r>
          </a:p>
          <a:p>
            <a:pPr lvl="1"/>
            <a:r>
              <a:rPr lang="de-DE" dirty="0" smtClean="0"/>
              <a:t>Unterschrift von der/dem diensthabenden Mitarbeiter/-in </a:t>
            </a:r>
          </a:p>
          <a:p>
            <a:pPr lvl="1"/>
            <a:r>
              <a:rPr lang="de-DE" dirty="0" smtClean="0"/>
              <a:t>Anschließend Abgabe des KOS im AZG</a:t>
            </a:r>
          </a:p>
          <a:p>
            <a:pPr lvl="1"/>
            <a:r>
              <a:rPr lang="de-DE" b="1" dirty="0" smtClean="0"/>
              <a:t>Abgabe spätestens am 2. Arbeitstag nach Erkrankung</a:t>
            </a:r>
          </a:p>
        </p:txBody>
      </p:sp>
    </p:spTree>
    <p:extLst>
      <p:ext uri="{BB962C8B-B14F-4D97-AF65-F5344CB8AC3E}">
        <p14:creationId xmlns:p14="http://schemas.microsoft.com/office/powerpoint/2010/main" xmlns="" val="367201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Krankschreibung mit ärztlichem Attest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41168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Arztbesuch ist erforderlich, wenn die Erkrankung länger als 3 Tage dauert</a:t>
            </a:r>
          </a:p>
          <a:p>
            <a:r>
              <a:rPr lang="de-DE" dirty="0" smtClean="0"/>
              <a:t>e</a:t>
            </a:r>
            <a:r>
              <a:rPr lang="de-DE" dirty="0" smtClean="0"/>
              <a:t>in </a:t>
            </a:r>
            <a:r>
              <a:rPr lang="de-DE" dirty="0" smtClean="0"/>
              <a:t>Krankenschein ist </a:t>
            </a:r>
            <a:r>
              <a:rPr lang="de-DE" b="1" dirty="0" smtClean="0"/>
              <a:t>ab 4. Kalendertag </a:t>
            </a:r>
            <a:r>
              <a:rPr lang="de-DE" dirty="0" smtClean="0"/>
              <a:t>der Erkrankung notwendig</a:t>
            </a:r>
          </a:p>
          <a:p>
            <a:r>
              <a:rPr lang="de-DE" dirty="0" smtClean="0"/>
              <a:t>Krankenschein ist </a:t>
            </a:r>
            <a:r>
              <a:rPr lang="de-DE" b="1" dirty="0" smtClean="0"/>
              <a:t>mit</a:t>
            </a:r>
            <a:r>
              <a:rPr lang="de-DE" dirty="0" smtClean="0"/>
              <a:t> der </a:t>
            </a:r>
            <a:r>
              <a:rPr lang="de-DE" b="1" dirty="0" smtClean="0"/>
              <a:t>Klasse</a:t>
            </a:r>
            <a:r>
              <a:rPr lang="de-DE" dirty="0" smtClean="0"/>
              <a:t> zu </a:t>
            </a:r>
            <a:r>
              <a:rPr lang="de-DE" b="1" dirty="0" smtClean="0"/>
              <a:t>kennzeichnen</a:t>
            </a:r>
          </a:p>
          <a:p>
            <a:r>
              <a:rPr lang="de-DE" dirty="0" smtClean="0"/>
              <a:t>bestand </a:t>
            </a:r>
            <a:r>
              <a:rPr lang="de-DE" dirty="0" smtClean="0"/>
              <a:t>vorher eine Krankmeldung ohne ärztliches Attest, muss der Krankenschein am selben Tag </a:t>
            </a:r>
            <a:br>
              <a:rPr lang="de-DE" dirty="0" smtClean="0"/>
            </a:br>
            <a:r>
              <a:rPr lang="de-DE" dirty="0" smtClean="0"/>
              <a:t>(4. Tag</a:t>
            </a:r>
            <a:r>
              <a:rPr lang="de-DE" dirty="0"/>
              <a:t> </a:t>
            </a:r>
            <a:r>
              <a:rPr lang="de-DE" dirty="0" smtClean="0"/>
              <a:t>der Erkrankung) im AZG </a:t>
            </a:r>
            <a:r>
              <a:rPr lang="de-DE" dirty="0" smtClean="0"/>
              <a:t>entweder</a:t>
            </a:r>
            <a:r>
              <a:rPr lang="de-DE" dirty="0" smtClean="0"/>
              <a:t>:</a:t>
            </a:r>
          </a:p>
          <a:p>
            <a:pPr lvl="1"/>
            <a:r>
              <a:rPr lang="de-DE" b="1" dirty="0" smtClean="0"/>
              <a:t>im </a:t>
            </a:r>
            <a:r>
              <a:rPr lang="de-DE" b="1" dirty="0" smtClean="0"/>
              <a:t>Original  </a:t>
            </a:r>
            <a:r>
              <a:rPr lang="de-DE" dirty="0" smtClean="0"/>
              <a:t>oder</a:t>
            </a:r>
          </a:p>
          <a:p>
            <a:pPr lvl="1"/>
            <a:r>
              <a:rPr lang="de-DE" b="1" dirty="0" smtClean="0"/>
              <a:t>per </a:t>
            </a:r>
            <a:r>
              <a:rPr lang="de-DE" b="1" dirty="0" smtClean="0"/>
              <a:t>FAX     </a:t>
            </a:r>
            <a:r>
              <a:rPr lang="de-DE" b="1" dirty="0" smtClean="0"/>
              <a:t>  </a:t>
            </a:r>
            <a:r>
              <a:rPr lang="de-DE" dirty="0" smtClean="0"/>
              <a:t>vorliegen</a:t>
            </a:r>
            <a:r>
              <a:rPr lang="de-DE" dirty="0" smtClean="0"/>
              <a:t>!	</a:t>
            </a:r>
            <a:endParaRPr lang="de-DE" b="1" dirty="0" smtClean="0"/>
          </a:p>
          <a:p>
            <a:r>
              <a:rPr lang="de-DE" dirty="0" smtClean="0"/>
              <a:t>Poststempel zählt nicht!</a:t>
            </a:r>
          </a:p>
        </p:txBody>
      </p:sp>
    </p:spTree>
    <p:extLst>
      <p:ext uri="{BB962C8B-B14F-4D97-AF65-F5344CB8AC3E}">
        <p14:creationId xmlns:p14="http://schemas.microsoft.com/office/powerpoint/2010/main" xmlns="" val="128090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827584" y="4149080"/>
            <a:ext cx="7704856" cy="252028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Krankmeldung mit ärztlichem Attest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85000" lnSpcReduction="10000"/>
          </a:bodyPr>
          <a:lstStyle/>
          <a:p>
            <a:r>
              <a:rPr lang="de-DE" dirty="0" smtClean="0"/>
              <a:t>gilt </a:t>
            </a:r>
            <a:r>
              <a:rPr lang="de-DE" dirty="0" smtClean="0"/>
              <a:t>das ärztliches Attest ab 1. Tag der Erkrankung, muss dieses </a:t>
            </a:r>
            <a:r>
              <a:rPr lang="de-DE" b="1" dirty="0" smtClean="0"/>
              <a:t> spätestens am 4. Kalendertag </a:t>
            </a:r>
            <a:r>
              <a:rPr lang="de-DE" dirty="0" smtClean="0"/>
              <a:t>der Erkrankung im AZG vorliegen</a:t>
            </a:r>
          </a:p>
          <a:p>
            <a:r>
              <a:rPr lang="de-DE" dirty="0" smtClean="0"/>
              <a:t>Poststempel zählt nicht!</a:t>
            </a:r>
          </a:p>
          <a:p>
            <a:endParaRPr lang="de-DE" dirty="0" smtClean="0"/>
          </a:p>
          <a:p>
            <a:pPr marL="0" indent="0">
              <a:buNone/>
            </a:pPr>
            <a:r>
              <a:rPr lang="de-DE" u="sng" dirty="0" smtClean="0"/>
              <a:t>Postadresse des </a:t>
            </a:r>
            <a:r>
              <a:rPr lang="de-DE" u="sng" dirty="0" smtClean="0"/>
              <a:t>AZG</a:t>
            </a:r>
          </a:p>
          <a:p>
            <a:pPr marL="0" indent="0">
              <a:buNone/>
            </a:pPr>
            <a:endParaRPr lang="de-DE" u="sng" dirty="0" smtClean="0"/>
          </a:p>
          <a:p>
            <a:pPr marL="0" indent="0" algn="ctr">
              <a:buNone/>
            </a:pPr>
            <a:r>
              <a:rPr lang="de-DE" b="1" dirty="0" smtClean="0">
                <a:solidFill>
                  <a:srgbClr val="FF0000"/>
                </a:solidFill>
              </a:rPr>
              <a:t>AZG des Universitätsklinikums Magdeburg A. ö. R.</a:t>
            </a: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FF0000"/>
                </a:solidFill>
              </a:rPr>
              <a:t> Haus 117</a:t>
            </a: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FF0000"/>
                </a:solidFill>
              </a:rPr>
              <a:t>Sekretariat Schülerangelegenheiten</a:t>
            </a: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FF0000"/>
                </a:solidFill>
              </a:rPr>
              <a:t>Leipziger Str. 44</a:t>
            </a: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FF0000"/>
                </a:solidFill>
              </a:rPr>
              <a:t>39120 Magdeburg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115616" y="4293096"/>
            <a:ext cx="28803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87534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203</Words>
  <Application>Microsoft Office PowerPoint</Application>
  <PresentationFormat>Bildschirmpräsentation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Galathea</vt:lpstr>
      <vt:lpstr>Urlaub</vt:lpstr>
      <vt:lpstr>Im Krankheitsfall</vt:lpstr>
      <vt:lpstr>Krankmeldung ohne ärztliches Attest (KOS)</vt:lpstr>
      <vt:lpstr>Krankschreibung mit ärztlichem Attest</vt:lpstr>
      <vt:lpstr>Krankmeldung mit ärztlichem Attest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Ja- Versammlung</dc:title>
  <dc:creator>Elli</dc:creator>
  <cp:lastModifiedBy>Julia</cp:lastModifiedBy>
  <cp:revision>25</cp:revision>
  <dcterms:created xsi:type="dcterms:W3CDTF">2014-10-27T15:07:16Z</dcterms:created>
  <dcterms:modified xsi:type="dcterms:W3CDTF">2015-02-17T19:26:33Z</dcterms:modified>
</cp:coreProperties>
</file>