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6" r:id="rId1"/>
  </p:sldMasterIdLst>
  <p:notesMasterIdLst>
    <p:notesMasterId r:id="rId6"/>
  </p:notesMasterIdLst>
  <p:handoutMasterIdLst>
    <p:handoutMasterId r:id="rId7"/>
  </p:handoutMasterIdLst>
  <p:sldIdLst>
    <p:sldId id="357" r:id="rId2"/>
    <p:sldId id="358" r:id="rId3"/>
    <p:sldId id="359" r:id="rId4"/>
    <p:sldId id="360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A59283"/>
    <a:srgbClr val="917B69"/>
    <a:srgbClr val="615953"/>
    <a:srgbClr val="F9F3E7"/>
    <a:srgbClr val="EFECEB"/>
    <a:srgbClr val="F2EFEE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6487" autoAdjust="0"/>
  </p:normalViewPr>
  <p:slideViewPr>
    <p:cSldViewPr snapToGrid="0">
      <p:cViewPr varScale="1">
        <p:scale>
          <a:sx n="105" d="100"/>
          <a:sy n="105" d="100"/>
        </p:scale>
        <p:origin x="-1122" y="-96"/>
      </p:cViewPr>
      <p:guideLst>
        <p:guide orient="horz" pos="4083"/>
        <p:guide orient="horz" pos="3963"/>
        <p:guide orient="horz" pos="852"/>
        <p:guide orient="horz" pos="858"/>
        <p:guide orient="horz" pos="631"/>
        <p:guide/>
        <p:guide pos="5378"/>
        <p:guide pos="2873"/>
        <p:guide pos="41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4F278CE-4F29-4C0C-8549-B3BF430AA3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002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13D50BE3-7B63-4F74-A846-78120FB61B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812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5000"/>
      </a:lnSpc>
      <a:spcBef>
        <a:spcPct val="6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114300" indent="-112713" algn="l" rtl="0" eaLnBrk="0" fontAlgn="base" hangingPunct="0">
      <a:lnSpc>
        <a:spcPct val="95000"/>
      </a:lnSpc>
      <a:spcBef>
        <a:spcPct val="4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347663" indent="-119063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566738" indent="-104775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798513" indent="-117475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viderColorBox"/>
          <p:cNvSpPr>
            <a:spLocks noChangeArrowheads="1"/>
          </p:cNvSpPr>
          <p:nvPr/>
        </p:nvSpPr>
        <p:spPr bwMode="auto">
          <a:xfrm>
            <a:off x="0" y="1128713"/>
            <a:ext cx="1497013" cy="2286000"/>
          </a:xfrm>
          <a:prstGeom prst="rect">
            <a:avLst/>
          </a:prstGeom>
          <a:solidFill>
            <a:srgbClr val="923222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noProof="0" dirty="0"/>
          </a:p>
        </p:txBody>
      </p:sp>
      <p:pic>
        <p:nvPicPr>
          <p:cNvPr id="6" name="Picture 8" descr="NV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3463" y="5702300"/>
            <a:ext cx="22098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3299" name="Rectangle 3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419225" y="4221163"/>
            <a:ext cx="7410450" cy="1429829"/>
          </a:xfrm>
        </p:spPr>
        <p:txBody>
          <a:bodyPr>
            <a:noAutofit/>
          </a:bodyPr>
          <a:lstStyle>
            <a:lvl1pPr marL="0" indent="0" eaLnBrk="0" hangingPunct="0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823300" name="Rectangle 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412875" y="3573463"/>
            <a:ext cx="7413625" cy="535531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>
              <a:lnSpc>
                <a:spcPct val="90000"/>
              </a:lnSpc>
              <a:spcBef>
                <a:spcPct val="40000"/>
              </a:spcBef>
              <a:defRPr sz="3200">
                <a:solidFill>
                  <a:schemeClr val="accent4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pic>
        <p:nvPicPr>
          <p:cNvPr id="7" name="Logo" descr="NV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1875" y="5703888"/>
            <a:ext cx="2209800" cy="774700"/>
          </a:xfrm>
          <a:prstGeom prst="rect">
            <a:avLst/>
          </a:prstGeom>
          <a:noFill/>
        </p:spPr>
      </p:pic>
      <p:pic>
        <p:nvPicPr>
          <p:cNvPr id="8" name="Logo" descr="NV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1875" y="5703888"/>
            <a:ext cx="2209800" cy="774700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rgbClr val="7F7F7F"/>
                </a:solidFill>
              </a:defRPr>
            </a:lvl1pPr>
          </a:lstStyle>
          <a:p>
            <a:r>
              <a:rPr lang="en-US" noProof="0" dirty="0" smtClean="0"/>
              <a:t>| Presentation Title | Presenter Name | Date | Subject | Business Use Only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rgbClr val="7F7F7F"/>
                </a:solidFill>
              </a:defRPr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0" name="Textplatzhalter 9" descr="Subtitle" title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1346200"/>
            <a:ext cx="8334405" cy="4940320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Click to insert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9446868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27050" y="1346200"/>
            <a:ext cx="4160838" cy="4945063"/>
          </a:xfrm>
        </p:spPr>
        <p:txBody>
          <a:bodyPr/>
          <a:lstStyle>
            <a:lvl1pPr marL="233363" marR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 sz="2800"/>
            </a:lvl1pPr>
            <a:lvl2pPr marL="398463" marR="0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 sz="2400"/>
            </a:lvl2pPr>
            <a:lvl3pPr marL="577850" marR="0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 sz="2000"/>
            </a:lvl3pPr>
            <a:lvl4pPr marL="752475" marR="0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4pPr>
            <a:lvl5pPr marL="917575" marR="0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33363" marR="0" lvl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98463" marR="0" lvl="1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577850" marR="0" lvl="2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752475" marR="0" lvl="3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917575" marR="0" lvl="4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40289" y="1346200"/>
            <a:ext cx="3998912" cy="4945063"/>
          </a:xfrm>
        </p:spPr>
        <p:txBody>
          <a:bodyPr/>
          <a:lstStyle>
            <a:lvl1pPr marL="233363" marR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 sz="2800"/>
            </a:lvl1pPr>
            <a:lvl2pPr marL="398463" marR="0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 sz="2400"/>
            </a:lvl2pPr>
            <a:lvl3pPr marL="577850" marR="0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 sz="2000"/>
            </a:lvl3pPr>
            <a:lvl4pPr marL="752475" marR="0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4pPr>
            <a:lvl5pPr marL="917575" marR="0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33363" marR="0" lvl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98463" marR="0" lvl="1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577850" marR="0" lvl="2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752475" marR="0" lvl="3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917575" marR="0" lvl="4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noProof="0" dirty="0" smtClean="0"/>
              <a:t>| Presentation Title | Presenter Name | Date | Subject | Business Use Only</a:t>
            </a:r>
            <a:endParaRPr lang="en-US" noProof="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1" name="Textplatzhalter 9" descr="Subtitle" title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noProof="0" dirty="0" smtClean="0"/>
              <a:t>| Presentation Title | Presenter Name | Date | Subject | Business Use Only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0" name="Textplatzhalter 9" descr="Subtitle" title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noProof="0" dirty="0" smtClean="0"/>
              <a:t>| Presentation Title | Presenter Name | Date | Subject | Business Use Only</a:t>
            </a:r>
            <a:endParaRPr lang="en-US" noProof="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ChangeArrowheads="1"/>
          </p:cNvSpPr>
          <p:nvPr/>
        </p:nvSpPr>
        <p:spPr bwMode="gray">
          <a:xfrm>
            <a:off x="0" y="1125538"/>
            <a:ext cx="9140825" cy="63500"/>
          </a:xfrm>
          <a:prstGeom prst="rect">
            <a:avLst/>
          </a:prstGeom>
          <a:solidFill>
            <a:srgbClr val="6A554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noProof="0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527051" y="1346200"/>
            <a:ext cx="831215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29" name="Logo" descr="NVS 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72338" y="6343650"/>
            <a:ext cx="129222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7F7F7F"/>
                </a:solidFill>
              </a:defRPr>
            </a:lvl1pPr>
          </a:lstStyle>
          <a:p>
            <a:r>
              <a:rPr lang="en-US" noProof="0" dirty="0" smtClean="0"/>
              <a:t>| Presentation Title | Presenter Name | Date | Subject | Business Use Only</a:t>
            </a:r>
            <a:endParaRPr lang="en-US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7F7F7F"/>
                </a:solidFill>
              </a:defRPr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86" r:id="rId2"/>
    <p:sldLayoutId id="2147483879" r:id="rId3"/>
    <p:sldLayoutId id="2147483881" r:id="rId4"/>
    <p:sldLayoutId id="2147483882" r:id="rId5"/>
  </p:sldLayoutIdLst>
  <p:transition/>
  <p:hf hdr="0" dt="0"/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accent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9pPr>
    </p:titleStyle>
    <p:bodyStyle>
      <a:lvl1pPr marL="233363" indent="-233363" algn="l" rtl="0" eaLnBrk="1" fontAlgn="base" hangingPunct="1">
        <a:lnSpc>
          <a:spcPct val="95000"/>
        </a:lnSpc>
        <a:spcBef>
          <a:spcPct val="75000"/>
        </a:spcBef>
        <a:spcAft>
          <a:spcPct val="0"/>
        </a:spcAft>
        <a:buClr>
          <a:schemeClr val="accent1"/>
        </a:buClr>
        <a:buSzPct val="110000"/>
        <a:buFont typeface="Wingdings" pitchFamily="2" charset="2"/>
        <a:buChar char="§"/>
        <a:defRPr sz="2400">
          <a:solidFill>
            <a:schemeClr val="accent6"/>
          </a:solidFill>
          <a:latin typeface="+mn-lt"/>
          <a:ea typeface="+mn-ea"/>
          <a:cs typeface="+mn-cs"/>
        </a:defRPr>
      </a:lvl1pPr>
      <a:lvl2pPr marL="398463" indent="-163513" algn="l" rtl="0" eaLnBrk="1" fontAlgn="base" hangingPunct="1">
        <a:lnSpc>
          <a:spcPct val="95000"/>
        </a:lnSpc>
        <a:spcBef>
          <a:spcPct val="40000"/>
        </a:spcBef>
        <a:spcAft>
          <a:spcPct val="0"/>
        </a:spcAft>
        <a:buClr>
          <a:srgbClr val="917B69"/>
        </a:buClr>
        <a:buFont typeface="Arial" charset="0"/>
        <a:buChar char="•"/>
        <a:defRPr sz="2000">
          <a:solidFill>
            <a:schemeClr val="accent6"/>
          </a:solidFill>
          <a:latin typeface="+mn-lt"/>
        </a:defRPr>
      </a:lvl2pPr>
      <a:lvl3pPr marL="577850" indent="-177800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Tx/>
        <a:buFont typeface="Arial" charset="0"/>
        <a:buChar char="-"/>
        <a:defRPr>
          <a:solidFill>
            <a:schemeClr val="accent6"/>
          </a:solidFill>
          <a:latin typeface="+mn-lt"/>
        </a:defRPr>
      </a:lvl3pPr>
      <a:lvl4pPr marL="752475" indent="-173038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Tx/>
        <a:buFont typeface="Arial" charset="0"/>
        <a:buChar char="•"/>
        <a:defRPr sz="1600">
          <a:solidFill>
            <a:schemeClr val="accent6"/>
          </a:solidFill>
          <a:latin typeface="+mn-lt"/>
        </a:defRPr>
      </a:lvl4pPr>
      <a:lvl5pPr marL="9175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6"/>
          </a:solidFill>
          <a:latin typeface="+mn-lt"/>
        </a:defRPr>
      </a:lvl5pPr>
      <a:lvl6pPr marL="13747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18319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2891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27463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Overall agenda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Part </a:t>
            </a:r>
            <a:r>
              <a:rPr lang="en-US" smtClean="0"/>
              <a:t>1 and 2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23875" y="1327728"/>
            <a:ext cx="8334405" cy="5017654"/>
          </a:xfrm>
        </p:spPr>
        <p:txBody>
          <a:bodyPr/>
          <a:lstStyle/>
          <a:p>
            <a:r>
              <a:rPr lang="en-US" smtClean="0"/>
              <a:t>Part 1: Basic statistical concepts and descriptive statistics</a:t>
            </a:r>
          </a:p>
          <a:p>
            <a:pPr lvl="1"/>
            <a:r>
              <a:rPr lang="en-US" smtClean="0"/>
              <a:t>summarizing </a:t>
            </a:r>
            <a:r>
              <a:rPr lang="en-US" smtClean="0"/>
              <a:t>and visualising data</a:t>
            </a:r>
          </a:p>
          <a:p>
            <a:pPr lvl="1"/>
            <a:r>
              <a:rPr lang="en-US" smtClean="0"/>
              <a:t>describing </a:t>
            </a:r>
            <a:r>
              <a:rPr lang="en-US" smtClean="0"/>
              <a:t>data</a:t>
            </a:r>
          </a:p>
          <a:p>
            <a:pPr lvl="2"/>
            <a:r>
              <a:rPr lang="en-US" smtClean="0"/>
              <a:t>measures of location and variation</a:t>
            </a:r>
          </a:p>
          <a:p>
            <a:pPr lvl="2"/>
            <a:r>
              <a:rPr lang="en-US" smtClean="0"/>
              <a:t>exploring data</a:t>
            </a:r>
          </a:p>
          <a:p>
            <a:pPr lvl="2"/>
            <a:r>
              <a:rPr lang="en-US" smtClean="0"/>
              <a:t>types of data</a:t>
            </a:r>
          </a:p>
          <a:p>
            <a:pPr lvl="1"/>
            <a:r>
              <a:rPr lang="en-US" smtClean="0"/>
              <a:t>population </a:t>
            </a:r>
            <a:r>
              <a:rPr lang="en-US"/>
              <a:t>and </a:t>
            </a:r>
            <a:r>
              <a:rPr lang="en-US" smtClean="0"/>
              <a:t>sample</a:t>
            </a:r>
          </a:p>
          <a:p>
            <a:r>
              <a:rPr lang="en-US" smtClean="0"/>
              <a:t>Part 2: Statistical Distributions</a:t>
            </a:r>
          </a:p>
          <a:p>
            <a:pPr lvl="1"/>
            <a:r>
              <a:rPr lang="en-US" smtClean="0"/>
              <a:t>concepts</a:t>
            </a:r>
            <a:endParaRPr lang="en-US"/>
          </a:p>
          <a:p>
            <a:pPr lvl="1"/>
            <a:r>
              <a:rPr lang="en-US" smtClean="0"/>
              <a:t>important distributions:</a:t>
            </a:r>
            <a:endParaRPr lang="en-US"/>
          </a:p>
          <a:p>
            <a:pPr lvl="2"/>
            <a:r>
              <a:rPr lang="en-US"/>
              <a:t>Normal </a:t>
            </a:r>
            <a:r>
              <a:rPr lang="en-US" smtClean="0"/>
              <a:t>distribution and related</a:t>
            </a:r>
            <a:endParaRPr lang="en-US"/>
          </a:p>
          <a:p>
            <a:pPr lvl="2"/>
            <a:r>
              <a:rPr lang="en-US" smtClean="0"/>
              <a:t>other </a:t>
            </a:r>
            <a:r>
              <a:rPr lang="en-US"/>
              <a:t>important </a:t>
            </a:r>
            <a:r>
              <a:rPr lang="en-US"/>
              <a:t>continuous </a:t>
            </a:r>
            <a:r>
              <a:rPr lang="en-US" smtClean="0"/>
              <a:t>distributions (life-time and survival distributions)</a:t>
            </a:r>
            <a:endParaRPr lang="en-US"/>
          </a:p>
          <a:p>
            <a:pPr lvl="2"/>
            <a:r>
              <a:rPr lang="en-US" smtClean="0"/>
              <a:t>discrete distributions (binomial, Poisson, count data)</a:t>
            </a:r>
            <a:endParaRPr lang="en-US"/>
          </a:p>
          <a:p>
            <a:endParaRPr lang="en-US"/>
          </a:p>
          <a:p>
            <a:pPr lvl="1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1</a:t>
            </a:fld>
            <a:endParaRPr lang="en-US" noProof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| Introduction to Biostatistics | Ekkehard Glimm | 9/10 December 2013 | Part 1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16947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Overall agenda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Part </a:t>
            </a:r>
            <a:r>
              <a:rPr lang="en-US" smtClean="0"/>
              <a:t>3 and 4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23875" y="1327728"/>
            <a:ext cx="8334405" cy="5017654"/>
          </a:xfrm>
        </p:spPr>
        <p:txBody>
          <a:bodyPr/>
          <a:lstStyle/>
          <a:p>
            <a:r>
              <a:rPr lang="en-US" smtClean="0"/>
              <a:t>Part 3: Estimation and confidence intervals</a:t>
            </a:r>
          </a:p>
          <a:p>
            <a:pPr lvl="1"/>
            <a:r>
              <a:rPr lang="en-US" smtClean="0"/>
              <a:t>point estimates</a:t>
            </a:r>
          </a:p>
          <a:p>
            <a:pPr lvl="1"/>
            <a:r>
              <a:rPr lang="en-US" smtClean="0"/>
              <a:t>interval estimates</a:t>
            </a:r>
          </a:p>
          <a:p>
            <a:pPr lvl="1"/>
            <a:r>
              <a:rPr lang="en-US" smtClean="0"/>
              <a:t>point and interval estimates for various types of data</a:t>
            </a:r>
          </a:p>
          <a:p>
            <a:pPr lvl="1"/>
            <a:r>
              <a:rPr lang="en-US" smtClean="0"/>
              <a:t>prediction intervals</a:t>
            </a:r>
            <a:endParaRPr lang="en-US" smtClean="0"/>
          </a:p>
          <a:p>
            <a:r>
              <a:rPr lang="en-US" smtClean="0"/>
              <a:t>Part 4: Hypothesis </a:t>
            </a:r>
            <a:r>
              <a:rPr lang="en-US"/>
              <a:t>testing </a:t>
            </a:r>
            <a:endParaRPr lang="en-US" smtClean="0"/>
          </a:p>
          <a:p>
            <a:pPr lvl="1"/>
            <a:r>
              <a:rPr lang="en-US" smtClean="0"/>
              <a:t>Concept</a:t>
            </a:r>
          </a:p>
          <a:p>
            <a:pPr lvl="1"/>
            <a:r>
              <a:rPr lang="en-US" smtClean="0"/>
              <a:t>important statistical tests:</a:t>
            </a:r>
            <a:endParaRPr lang="en-US"/>
          </a:p>
          <a:p>
            <a:pPr lvl="2"/>
            <a:r>
              <a:rPr lang="en-US" smtClean="0"/>
              <a:t>t-tests (one/paired sample, two sample with and without equal variances)</a:t>
            </a:r>
            <a:endParaRPr lang="en-US"/>
          </a:p>
          <a:p>
            <a:pPr lvl="2"/>
            <a:r>
              <a:rPr lang="en-US" smtClean="0"/>
              <a:t>F-tests and ANOVA</a:t>
            </a:r>
            <a:endParaRPr lang="en-US"/>
          </a:p>
          <a:p>
            <a:pPr lvl="2"/>
            <a:r>
              <a:rPr lang="en-US" smtClean="0"/>
              <a:t>testing parameters in more general models</a:t>
            </a:r>
          </a:p>
          <a:p>
            <a:pPr lvl="2"/>
            <a:r>
              <a:rPr lang="en-US" smtClean="0"/>
              <a:t>testing hypotheses about count and binomial data</a:t>
            </a:r>
            <a:endParaRPr lang="en-US"/>
          </a:p>
          <a:p>
            <a:endParaRPr lang="en-US"/>
          </a:p>
          <a:p>
            <a:pPr lvl="1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2</a:t>
            </a:fld>
            <a:endParaRPr lang="en-US" noProof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| Introduction to Biostatistics | Ekkehard Glimm | 9/10 December 2013 | Part 1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27633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Overall agenda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Part </a:t>
            </a:r>
            <a:r>
              <a:rPr lang="en-US" smtClean="0"/>
              <a:t>5 and 6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23875" y="1327728"/>
            <a:ext cx="8334405" cy="5017654"/>
          </a:xfrm>
        </p:spPr>
        <p:txBody>
          <a:bodyPr/>
          <a:lstStyle/>
          <a:p>
            <a:r>
              <a:rPr lang="en-US"/>
              <a:t>Part 5</a:t>
            </a:r>
            <a:r>
              <a:rPr lang="en-US"/>
              <a:t>: </a:t>
            </a:r>
            <a:r>
              <a:rPr lang="en-US" smtClean="0"/>
              <a:t>Regression </a:t>
            </a:r>
            <a:r>
              <a:rPr lang="en-US"/>
              <a:t>and correlation</a:t>
            </a:r>
          </a:p>
          <a:p>
            <a:pPr lvl="1"/>
            <a:r>
              <a:rPr lang="en-US"/>
              <a:t>method of </a:t>
            </a:r>
            <a:r>
              <a:rPr lang="en-US"/>
              <a:t>least </a:t>
            </a:r>
            <a:r>
              <a:rPr lang="en-US" smtClean="0"/>
              <a:t>squares and simple </a:t>
            </a:r>
            <a:r>
              <a:rPr lang="en-US"/>
              <a:t>linear regression</a:t>
            </a:r>
          </a:p>
          <a:p>
            <a:pPr lvl="1"/>
            <a:r>
              <a:rPr lang="en-US" smtClean="0"/>
              <a:t>Multiple </a:t>
            </a:r>
            <a:r>
              <a:rPr lang="en-US"/>
              <a:t>linear regression</a:t>
            </a:r>
          </a:p>
          <a:p>
            <a:pPr lvl="1"/>
            <a:r>
              <a:rPr lang="en-US" smtClean="0"/>
              <a:t>correlation</a:t>
            </a:r>
            <a:endParaRPr lang="en-US"/>
          </a:p>
          <a:p>
            <a:pPr lvl="1"/>
            <a:r>
              <a:rPr lang="en-US" smtClean="0"/>
              <a:t>extensions: ANOVA as regression; logistic, </a:t>
            </a:r>
            <a:r>
              <a:rPr lang="en-US"/>
              <a:t>Poisson </a:t>
            </a:r>
            <a:r>
              <a:rPr lang="en-US" smtClean="0"/>
              <a:t>and non-linear </a:t>
            </a:r>
            <a:r>
              <a:rPr lang="en-US"/>
              <a:t>regression</a:t>
            </a:r>
          </a:p>
          <a:p>
            <a:r>
              <a:rPr lang="en-US" smtClean="0"/>
              <a:t>Part 6: </a:t>
            </a:r>
            <a:r>
              <a:rPr lang="en-US"/>
              <a:t>design of experiments and sample size </a:t>
            </a:r>
            <a:r>
              <a:rPr lang="en-US"/>
              <a:t>calculations </a:t>
            </a:r>
            <a:endParaRPr lang="en-US" smtClean="0"/>
          </a:p>
          <a:p>
            <a:pPr lvl="1"/>
            <a:r>
              <a:rPr lang="en-US" smtClean="0"/>
              <a:t>types </a:t>
            </a:r>
            <a:r>
              <a:rPr lang="en-US"/>
              <a:t>of </a:t>
            </a:r>
            <a:r>
              <a:rPr lang="en-US" smtClean="0"/>
              <a:t>experiments: clinical trials, observational studies, other </a:t>
            </a:r>
            <a:r>
              <a:rPr lang="en-US"/>
              <a:t>planned </a:t>
            </a:r>
            <a:r>
              <a:rPr lang="en-US" smtClean="0"/>
              <a:t>experiments (parallel group designs and cross-over designs, factorial experiments)</a:t>
            </a:r>
            <a:endParaRPr lang="en-US"/>
          </a:p>
          <a:p>
            <a:pPr lvl="1"/>
            <a:r>
              <a:rPr lang="en-US" smtClean="0"/>
              <a:t>principles </a:t>
            </a:r>
            <a:r>
              <a:rPr lang="en-US"/>
              <a:t>of experimentation: blinding, randomization, stratification</a:t>
            </a:r>
          </a:p>
          <a:p>
            <a:pPr lvl="1"/>
            <a:r>
              <a:rPr lang="en-US" smtClean="0"/>
              <a:t>operating </a:t>
            </a:r>
            <a:r>
              <a:rPr lang="en-US"/>
              <a:t>characteristics and sample size assessment</a:t>
            </a:r>
          </a:p>
          <a:p>
            <a:endParaRPr lang="en-US"/>
          </a:p>
          <a:p>
            <a:pPr lvl="1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3</a:t>
            </a:fld>
            <a:endParaRPr lang="en-US" noProof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| Introduction to Biostatistics | Ekkehard Glimm | 9/10 December 2013 | Part 1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67338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Overall agenda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Part </a:t>
            </a:r>
            <a:r>
              <a:rPr lang="en-US" smtClean="0"/>
              <a:t>7 and 8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23875" y="1327728"/>
            <a:ext cx="8334405" cy="5017654"/>
          </a:xfrm>
        </p:spPr>
        <p:txBody>
          <a:bodyPr/>
          <a:lstStyle/>
          <a:p>
            <a:r>
              <a:rPr lang="en-US"/>
              <a:t>Part </a:t>
            </a:r>
            <a:r>
              <a:rPr lang="en-US" smtClean="0"/>
              <a:t>7: </a:t>
            </a:r>
            <a:r>
              <a:rPr lang="en-US"/>
              <a:t>time-to-event </a:t>
            </a:r>
            <a:r>
              <a:rPr lang="en-US" smtClean="0"/>
              <a:t>analysis</a:t>
            </a:r>
            <a:endParaRPr lang="en-US"/>
          </a:p>
          <a:p>
            <a:pPr lvl="1"/>
            <a:r>
              <a:rPr lang="en-US" smtClean="0"/>
              <a:t>why this is special and important: survival times and censoring</a:t>
            </a:r>
            <a:endParaRPr lang="en-US"/>
          </a:p>
          <a:p>
            <a:pPr lvl="1"/>
            <a:r>
              <a:rPr lang="en-US" smtClean="0"/>
              <a:t>Kaplan-Meier curve</a:t>
            </a:r>
            <a:endParaRPr lang="en-US"/>
          </a:p>
          <a:p>
            <a:pPr lvl="1"/>
            <a:r>
              <a:rPr lang="en-US" smtClean="0"/>
              <a:t>hazard ratio</a:t>
            </a:r>
            <a:endParaRPr lang="en-US"/>
          </a:p>
          <a:p>
            <a:pPr lvl="1"/>
            <a:r>
              <a:rPr lang="en-US" smtClean="0"/>
              <a:t>the log-rank test</a:t>
            </a:r>
          </a:p>
          <a:p>
            <a:pPr lvl="1"/>
            <a:r>
              <a:rPr lang="en-US" smtClean="0"/>
              <a:t>extensions: Cox regression</a:t>
            </a:r>
            <a:endParaRPr lang="en-US"/>
          </a:p>
          <a:p>
            <a:r>
              <a:rPr lang="en-US" smtClean="0"/>
              <a:t>Part 8: </a:t>
            </a:r>
            <a:r>
              <a:rPr lang="en-US"/>
              <a:t>Statistics in </a:t>
            </a:r>
            <a:r>
              <a:rPr lang="en-US"/>
              <a:t>clinical </a:t>
            </a:r>
            <a:r>
              <a:rPr lang="en-US" smtClean="0"/>
              <a:t>trials</a:t>
            </a:r>
          </a:p>
          <a:p>
            <a:pPr lvl="1">
              <a:defRPr/>
            </a:pPr>
            <a:r>
              <a:rPr lang="en-US" smtClean="0"/>
              <a:t>phases </a:t>
            </a:r>
            <a:r>
              <a:rPr lang="en-US"/>
              <a:t>of </a:t>
            </a:r>
            <a:r>
              <a:rPr lang="en-US"/>
              <a:t>Clinical </a:t>
            </a:r>
            <a:r>
              <a:rPr lang="en-US" smtClean="0"/>
              <a:t>Development:</a:t>
            </a:r>
            <a:endParaRPr lang="en-US"/>
          </a:p>
          <a:p>
            <a:pPr lvl="2">
              <a:defRPr/>
            </a:pPr>
            <a:r>
              <a:rPr lang="en-US" smtClean="0"/>
              <a:t>pre-clinical </a:t>
            </a:r>
            <a:r>
              <a:rPr lang="en-US"/>
              <a:t>research </a:t>
            </a:r>
            <a:r>
              <a:rPr lang="en-US" smtClean="0"/>
              <a:t>and transition </a:t>
            </a:r>
            <a:r>
              <a:rPr lang="en-US"/>
              <a:t>Preclinical-Clinical</a:t>
            </a:r>
          </a:p>
          <a:p>
            <a:pPr lvl="2">
              <a:defRPr/>
            </a:pPr>
            <a:r>
              <a:rPr lang="en-US" smtClean="0"/>
              <a:t>clinical </a:t>
            </a:r>
            <a:r>
              <a:rPr lang="en-US"/>
              <a:t>Development </a:t>
            </a:r>
            <a:r>
              <a:rPr lang="en-US"/>
              <a:t>Phase </a:t>
            </a:r>
            <a:r>
              <a:rPr lang="en-US" smtClean="0"/>
              <a:t>I</a:t>
            </a:r>
          </a:p>
          <a:p>
            <a:pPr lvl="2">
              <a:defRPr/>
            </a:pPr>
            <a:r>
              <a:rPr lang="en-US" smtClean="0"/>
              <a:t>clinical </a:t>
            </a:r>
            <a:r>
              <a:rPr lang="en-US"/>
              <a:t>development: Phases II-IV</a:t>
            </a:r>
          </a:p>
          <a:p>
            <a:pPr lvl="1"/>
            <a:r>
              <a:rPr lang="en-US" smtClean="0"/>
              <a:t>describing statistical methods and reporting statistical results</a:t>
            </a:r>
            <a:endParaRPr lang="en-US"/>
          </a:p>
          <a:p>
            <a:pPr lvl="1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4</a:t>
            </a:fld>
            <a:endParaRPr lang="en-US" noProof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| Introduction to Biostatistics | Ekkehard Glimm | 9/10 December 2013 | Part 1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80837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NovartisWhit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CAF17"/>
      </a:accent1>
      <a:accent2>
        <a:srgbClr val="EC8026"/>
      </a:accent2>
      <a:accent3>
        <a:srgbClr val="E44C16"/>
      </a:accent3>
      <a:accent4>
        <a:srgbClr val="923222"/>
      </a:accent4>
      <a:accent5>
        <a:srgbClr val="634329"/>
      </a:accent5>
      <a:accent6>
        <a:srgbClr val="000000"/>
      </a:accent6>
      <a:hlink>
        <a:srgbClr val="E44C16"/>
      </a:hlink>
      <a:folHlink>
        <a:srgbClr val="FCAF17"/>
      </a:folHlink>
    </a:clrScheme>
    <a:fontScheme name="NovartisWh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Novartis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ovartis">
  <a:themeElements>
    <a:clrScheme name="Novartis">
      <a:dk1>
        <a:srgbClr val="917B69"/>
      </a:dk1>
      <a:lt1>
        <a:srgbClr val="FFFFFF"/>
      </a:lt1>
      <a:dk2>
        <a:srgbClr val="917B69"/>
      </a:dk2>
      <a:lt2>
        <a:srgbClr val="F8F8F8"/>
      </a:lt2>
      <a:accent1>
        <a:srgbClr val="FCAF17"/>
      </a:accent1>
      <a:accent2>
        <a:srgbClr val="EC8026"/>
      </a:accent2>
      <a:accent3>
        <a:srgbClr val="E44C16"/>
      </a:accent3>
      <a:accent4>
        <a:srgbClr val="923222"/>
      </a:accent4>
      <a:accent5>
        <a:srgbClr val="634329"/>
      </a:accent5>
      <a:accent6>
        <a:srgbClr val="000000"/>
      </a:accent6>
      <a:hlink>
        <a:srgbClr val="917B69"/>
      </a:hlink>
      <a:folHlink>
        <a:srgbClr val="917B69"/>
      </a:folHlink>
    </a:clrScheme>
    <a:fontScheme name="Novart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Novart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ovartis">
  <a:themeElements>
    <a:clrScheme name="Novartis">
      <a:dk1>
        <a:srgbClr val="917B69"/>
      </a:dk1>
      <a:lt1>
        <a:srgbClr val="FFFFFF"/>
      </a:lt1>
      <a:dk2>
        <a:srgbClr val="917B69"/>
      </a:dk2>
      <a:lt2>
        <a:srgbClr val="F8F8F8"/>
      </a:lt2>
      <a:accent1>
        <a:srgbClr val="FCAF17"/>
      </a:accent1>
      <a:accent2>
        <a:srgbClr val="EC8026"/>
      </a:accent2>
      <a:accent3>
        <a:srgbClr val="E44C16"/>
      </a:accent3>
      <a:accent4>
        <a:srgbClr val="923222"/>
      </a:accent4>
      <a:accent5>
        <a:srgbClr val="634329"/>
      </a:accent5>
      <a:accent6>
        <a:srgbClr val="000000"/>
      </a:accent6>
      <a:hlink>
        <a:srgbClr val="917B69"/>
      </a:hlink>
      <a:folHlink>
        <a:srgbClr val="917B69"/>
      </a:folHlink>
    </a:clrScheme>
    <a:fontScheme name="Novart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Novart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345</Words>
  <Application>Microsoft Office PowerPoint</Application>
  <PresentationFormat>On-screen Show (4:3)</PresentationFormat>
  <Paragraphs>62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Overall agenda</vt:lpstr>
      <vt:lpstr>Overall agenda</vt:lpstr>
      <vt:lpstr>Overall agenda</vt:lpstr>
      <vt:lpstr>Overall agenda</vt:lpstr>
    </vt:vector>
  </TitlesOfParts>
  <Company>Novartis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Overall agenda</dc:title>
  <dc:creator>Glimm, Ekkehard</dc:creator>
  <cp:lastModifiedBy>Glimm, Ekkehard</cp:lastModifiedBy>
  <cp:revision>1</cp:revision>
  <dcterms:created xsi:type="dcterms:W3CDTF">2013-11-21T05:05:24Z</dcterms:created>
  <dcterms:modified xsi:type="dcterms:W3CDTF">2013-11-21T05:06:15Z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viderSectionCount">
    <vt:lpwstr>6</vt:lpwstr>
  </property>
</Properties>
</file>